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61" r:id="rId6"/>
    <p:sldId id="262" r:id="rId7"/>
    <p:sldId id="263" r:id="rId8"/>
    <p:sldId id="268" r:id="rId9"/>
    <p:sldId id="269" r:id="rId10"/>
    <p:sldId id="270" r:id="rId11"/>
    <p:sldId id="271" r:id="rId12"/>
    <p:sldId id="272" r:id="rId13"/>
    <p:sldId id="273" r:id="rId14"/>
    <p:sldId id="278" r:id="rId15"/>
    <p:sldId id="274" r:id="rId16"/>
    <p:sldId id="279" r:id="rId17"/>
    <p:sldId id="275" r:id="rId18"/>
    <p:sldId id="276" r:id="rId19"/>
    <p:sldId id="277" r:id="rId20"/>
    <p:sldId id="265" r:id="rId21"/>
    <p:sldId id="266" r:id="rId22"/>
    <p:sldId id="26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C188EC-6669-456E-B9AF-061B7C68583D}" v="37" dt="2020-03-19T15:17:39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2B19-D938-4073-9D67-0A21D7728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043400"/>
            <a:ext cx="9144000" cy="1413308"/>
          </a:xfrm>
        </p:spPr>
        <p:txBody>
          <a:bodyPr anchor="b">
            <a:normAutofit/>
          </a:bodyPr>
          <a:lstStyle>
            <a:lvl1pPr algn="l">
              <a:defRPr sz="5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AC704C-515F-420E-8952-105E68325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548783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D4E3A-9223-446C-9B38-C976C6D105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7878"/>
            <a:ext cx="2743200" cy="365125"/>
          </a:xfrm>
        </p:spPr>
        <p:txBody>
          <a:bodyPr/>
          <a:lstStyle/>
          <a:p>
            <a:fld id="{6CB88DA2-BD2D-4077-8920-0E584B43E3E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A259A-B02C-4035-9C40-CDAEDB0EC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3787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BCF76-1D8C-47F1-AC87-7A723722F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7878"/>
            <a:ext cx="2743200" cy="365125"/>
          </a:xfrm>
        </p:spPr>
        <p:txBody>
          <a:bodyPr/>
          <a:lstStyle/>
          <a:p>
            <a:fld id="{A20BEEEB-27DA-4ED5-A3C4-2E4B0B6E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3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5D32D-ABA2-4470-A052-D52738217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1FC543-E164-4EED-8690-45E8DE93A3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2C820-3B11-4AAD-9464-99521289B6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7878"/>
            <a:ext cx="2743200" cy="365125"/>
          </a:xfrm>
        </p:spPr>
        <p:txBody>
          <a:bodyPr/>
          <a:lstStyle/>
          <a:p>
            <a:fld id="{6CB88DA2-BD2D-4077-8920-0E584B43E3E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0D09C-F972-4A0E-9A58-755C32424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3787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878FC-C552-4F5C-94D3-481EAE595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7878"/>
            <a:ext cx="2743200" cy="365125"/>
          </a:xfrm>
        </p:spPr>
        <p:txBody>
          <a:bodyPr/>
          <a:lstStyle/>
          <a:p>
            <a:fld id="{A20BEEEB-27DA-4ED5-A3C4-2E4B0B6E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5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1BBFB9-2DA6-4F11-B804-8862F9533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44E571-DA1A-4837-8B18-25B28FAE4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A33E4-BB8D-435E-836A-F13DA8EC03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7878"/>
            <a:ext cx="2743200" cy="365125"/>
          </a:xfrm>
        </p:spPr>
        <p:txBody>
          <a:bodyPr/>
          <a:lstStyle/>
          <a:p>
            <a:fld id="{6CB88DA2-BD2D-4077-8920-0E584B43E3E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30914-C7E3-46BF-BD15-1CE27368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3787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822A8-E909-4362-A2C6-672128600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7878"/>
            <a:ext cx="2743200" cy="365125"/>
          </a:xfrm>
        </p:spPr>
        <p:txBody>
          <a:bodyPr/>
          <a:lstStyle/>
          <a:p>
            <a:fld id="{A20BEEEB-27DA-4ED5-A3C4-2E4B0B6E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9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E628B-4633-44C2-A798-3AD830F45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189FB-BB8A-4233-8023-0AED691D4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8B75E-23A7-4AA9-B489-5CC3CAA6EB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7878"/>
            <a:ext cx="2743200" cy="365125"/>
          </a:xfrm>
        </p:spPr>
        <p:txBody>
          <a:bodyPr/>
          <a:lstStyle/>
          <a:p>
            <a:fld id="{6CB88DA2-BD2D-4077-8920-0E584B43E3E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C9E1D-AF03-49E6-96BB-BA067D713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3787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041D3-532E-4696-99E1-0C26495B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7878"/>
            <a:ext cx="2743200" cy="365125"/>
          </a:xfrm>
        </p:spPr>
        <p:txBody>
          <a:bodyPr/>
          <a:lstStyle/>
          <a:p>
            <a:fld id="{A20BEEEB-27DA-4ED5-A3C4-2E4B0B6E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4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5A6C0-1276-46C9-8911-A1ADE79F8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BDA23-29E5-4A24-96DD-10E3C8433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94A0D-EFC5-47FE-AA29-A0208E78B3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7878"/>
            <a:ext cx="2743200" cy="365125"/>
          </a:xfrm>
        </p:spPr>
        <p:txBody>
          <a:bodyPr/>
          <a:lstStyle/>
          <a:p>
            <a:fld id="{6CB88DA2-BD2D-4077-8920-0E584B43E3E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43D33-FBD9-42D0-AD4C-35BA17E83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3787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DB74D-E5CF-4120-B9FB-FF0F805B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7878"/>
            <a:ext cx="2743200" cy="365125"/>
          </a:xfrm>
        </p:spPr>
        <p:txBody>
          <a:bodyPr/>
          <a:lstStyle/>
          <a:p>
            <a:fld id="{A20BEEEB-27DA-4ED5-A3C4-2E4B0B6E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6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1B46-C970-467E-A76E-C0F899BA6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447E6-7C64-4202-A065-862B44CE98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D43B7-7718-4F27-A7B6-3B16BB035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FAC8EE-D929-4759-9732-F7575885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7878"/>
            <a:ext cx="2743200" cy="365125"/>
          </a:xfrm>
        </p:spPr>
        <p:txBody>
          <a:bodyPr/>
          <a:lstStyle/>
          <a:p>
            <a:fld id="{6CB88DA2-BD2D-4077-8920-0E584B43E3E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9A9483-BB30-45EA-89D9-70F393F9A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3787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FA1925-1C3E-43EB-A611-9A075F7AA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7878"/>
            <a:ext cx="2743200" cy="365125"/>
          </a:xfrm>
        </p:spPr>
        <p:txBody>
          <a:bodyPr/>
          <a:lstStyle/>
          <a:p>
            <a:fld id="{A20BEEEB-27DA-4ED5-A3C4-2E4B0B6E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7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78981-7F1A-4CE2-9661-5046F2D70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A5C0A-A07D-4770-BD82-0AB90872D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484B33-EB6C-48B1-AC23-99D61AC9C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7F5079-2A3D-4BAC-9862-ADB7433318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B20B76-725E-457D-B045-8C56F8593F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CDCBC-3EBC-4F28-852E-0C5B29396D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7878"/>
            <a:ext cx="2743200" cy="365125"/>
          </a:xfrm>
        </p:spPr>
        <p:txBody>
          <a:bodyPr/>
          <a:lstStyle/>
          <a:p>
            <a:fld id="{6CB88DA2-BD2D-4077-8920-0E584B43E3E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B76084-5506-4B45-960A-AEF25F0E5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3787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721FC6-B625-43F3-B93A-C90AF37E2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7878"/>
            <a:ext cx="2743200" cy="365125"/>
          </a:xfrm>
        </p:spPr>
        <p:txBody>
          <a:bodyPr/>
          <a:lstStyle/>
          <a:p>
            <a:fld id="{A20BEEEB-27DA-4ED5-A3C4-2E4B0B6E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C6C9A-330D-47B7-8E47-47610B198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9137B4-8335-4117-8230-6BE3BAF4E7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7878"/>
            <a:ext cx="2743200" cy="365125"/>
          </a:xfrm>
        </p:spPr>
        <p:txBody>
          <a:bodyPr/>
          <a:lstStyle/>
          <a:p>
            <a:fld id="{6CB88DA2-BD2D-4077-8920-0E584B43E3E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0F242-7F30-485A-B6B8-F37C7A7D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3787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CA7160-DEEA-432B-B0FC-26F36119F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7878"/>
            <a:ext cx="2743200" cy="365125"/>
          </a:xfrm>
        </p:spPr>
        <p:txBody>
          <a:bodyPr/>
          <a:lstStyle/>
          <a:p>
            <a:fld id="{A20BEEEB-27DA-4ED5-A3C4-2E4B0B6E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2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454DD5-E7D5-4D58-A114-49FF4D36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7878"/>
            <a:ext cx="2743200" cy="365125"/>
          </a:xfrm>
        </p:spPr>
        <p:txBody>
          <a:bodyPr/>
          <a:lstStyle/>
          <a:p>
            <a:fld id="{6CB88DA2-BD2D-4077-8920-0E584B43E3E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28FD60-29F4-49DA-B2C5-6C2D75228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3787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A173D5-260C-4373-A0D1-0400F6FE3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7878"/>
            <a:ext cx="2743200" cy="365125"/>
          </a:xfrm>
        </p:spPr>
        <p:txBody>
          <a:bodyPr/>
          <a:lstStyle/>
          <a:p>
            <a:fld id="{A20BEEEB-27DA-4ED5-A3C4-2E4B0B6E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71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279B3-5CB9-4350-ACF3-C2662CD2D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5953B-1306-41C4-86AF-655A11437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8294CE-34D1-4096-B394-F012ACA6F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09989-3891-45C3-BA6E-9B99FBE1F1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7878"/>
            <a:ext cx="2743200" cy="365125"/>
          </a:xfrm>
        </p:spPr>
        <p:txBody>
          <a:bodyPr/>
          <a:lstStyle/>
          <a:p>
            <a:fld id="{6CB88DA2-BD2D-4077-8920-0E584B43E3E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8F43B-989E-44BC-8118-6B184C080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3787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88BE6-DE34-475C-9EF7-2F20D1B9B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7878"/>
            <a:ext cx="2743200" cy="365125"/>
          </a:xfrm>
        </p:spPr>
        <p:txBody>
          <a:bodyPr/>
          <a:lstStyle/>
          <a:p>
            <a:fld id="{A20BEEEB-27DA-4ED5-A3C4-2E4B0B6E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7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8CAC0-9092-4C49-9A35-3D916EE79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975DE8-5F92-47A9-B323-16C72C3B80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3575E-029F-4EED-A62B-1CE5D23CD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70355-678F-46AD-927B-3840AF972F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37878"/>
            <a:ext cx="2743200" cy="365125"/>
          </a:xfrm>
        </p:spPr>
        <p:txBody>
          <a:bodyPr/>
          <a:lstStyle/>
          <a:p>
            <a:fld id="{6CB88DA2-BD2D-4077-8920-0E584B43E3E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0E2E90-D7EC-453D-A490-91A790EA1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3787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74FEE-E81A-4C1A-8E0D-ECD69198D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7878"/>
            <a:ext cx="2743200" cy="365125"/>
          </a:xfrm>
        </p:spPr>
        <p:txBody>
          <a:bodyPr/>
          <a:lstStyle/>
          <a:p>
            <a:fld id="{A20BEEEB-27DA-4ED5-A3C4-2E4B0B6E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8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741958-F06D-4F3C-A2C2-48ACA60BA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3DA5B-78D8-4166-8313-5C0B5C52C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C82EA-9BB1-49E0-B16F-D86E436C75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378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88DA2-BD2D-4077-8920-0E584B43E3EE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01173-DBD3-4F6F-9A2C-2BAB9FBC0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37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9DDAA-80DB-4CD8-8B79-533C3CA90D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378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BEEEB-27DA-4ED5-A3C4-2E4B0B6E2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HS-COVID19Planning@alleghenycounty.us" TargetMode="External"/><Relationship Id="rId2" Type="http://schemas.openxmlformats.org/officeDocument/2006/relationships/hyperlink" Target="https://gcc01.safelinks.protection.outlook.com/?url=https://paproviders.us15.list-manage.com/track/click?u%3Df289fcffa5c7ce149542b94fa%26id%3D3dbc32af35%26e%3D42f6041ad7&amp;data=02|01|denise.macerelli@alleghenycounty.us|68778449e7714fe7ca8508d7c928eae1|e0273d12e4cb4eb19f708bba16fb968d|0|0|637199049893408084&amp;sdata=Brztsp%2BGyAkF3tN7f3n0B%2BdYdgHRKRUJTB/09a2jPv8%3D&amp;reserved=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HS-COVID19Planning@alleghenycounty.us" TargetMode="External"/><Relationship Id="rId2" Type="http://schemas.openxmlformats.org/officeDocument/2006/relationships/hyperlink" Target="mailto:incidentreports@alleghenycounty.u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link.zixcentral.com/u/f5905080/KuDUdrNu6hGPAnQBKXgf9A?u=https://gcc01.safelinks.protection.outlook.com/?url%3Dhttps://arcg.is/1qDXiH%26data%3D02|01|Richard.Colella@AlleghenyCounty.US|546978d8c23b4515500b08d7cd059ccb|e0273d12e4cb4eb19f708bba16fb968d|0|0|637203296469373812%26sdata%3DdYMoITjJGbau66bd1mbqYtJv98mWJcuT0q1MMyg6KGw%3D%26reserved%3D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Dan.Evancho@alleghenycounty.us" TargetMode="External"/><Relationship Id="rId2" Type="http://schemas.openxmlformats.org/officeDocument/2006/relationships/hyperlink" Target="mailto:DHS-COVID19Planning@alleghenycounty.u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BrigidoLaura.Brigido@alleghenycounty.us" TargetMode="External"/><Relationship Id="rId4" Type="http://schemas.openxmlformats.org/officeDocument/2006/relationships/hyperlink" Target="mailto:Kathy.Heinz@alleghenycounty.u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hstraumaresourcelibrary.alleghenycounty.us/covid-19-information-for-dhs-providers/" TargetMode="External"/><Relationship Id="rId2" Type="http://schemas.openxmlformats.org/officeDocument/2006/relationships/hyperlink" Target="https://www.alleghenycounty.us/healthdepartment/index.asp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bh.com/" TargetMode="External"/><Relationship Id="rId2" Type="http://schemas.openxmlformats.org/officeDocument/2006/relationships/hyperlink" Target="mailto:CCBHsigncontract@ccbh.co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HS-COVID19Planning@alleghenycounty.u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A765C-6400-4A28-B0B7-9414288D74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Behavioral Health Provider Call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3BAE5E-2EC7-471C-AEED-64E0596A48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950899"/>
            <a:ext cx="9144000" cy="1253646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3-26-20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8D22628-620E-473D-A36B-80C121F3C5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251" y="0"/>
            <a:ext cx="4157472" cy="141330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31A6137-6EFA-44D0-A874-8F7C7C5860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673" y="441223"/>
            <a:ext cx="3262573" cy="89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665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Updates – County Telehealth Billing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cs typeface="Calibri Light" panose="020F0302020204030204" pitchFamily="34" charset="0"/>
              </a:rPr>
              <a:t>Providers are encouraged to apply for OMHSAS Telemedicine Expansion due to COVID-19 Crisis</a:t>
            </a:r>
          </a:p>
          <a:p>
            <a:pPr lvl="1"/>
            <a:r>
              <a:rPr lang="en-US" sz="1900" u="sng" dirty="0">
                <a:cs typeface="Calibri Light" panose="020F0302020204030204" pitchFamily="34" charset="0"/>
                <a:hlinkClick r:id="rId2"/>
              </a:rPr>
              <a:t>OMHSAS Bulletin 20-02: Guidelines for the Use of Telehealth Technology in the Delivery of Behavioral Health Services</a:t>
            </a:r>
            <a:endParaRPr lang="en-US" u="sng" dirty="0">
              <a:cs typeface="Calibri Light" panose="020F0302020204030204" pitchFamily="34" charset="0"/>
            </a:endParaRPr>
          </a:p>
          <a:p>
            <a:r>
              <a:rPr lang="en-US" dirty="0">
                <a:cs typeface="Calibri Light" panose="020F0302020204030204" pitchFamily="34" charset="0"/>
              </a:rPr>
              <a:t>Please submit a copy of the approved OMHSAS attestation forms (Attn: OBH Attestation) to:                            </a:t>
            </a:r>
          </a:p>
          <a:p>
            <a:pPr lvl="1"/>
            <a:r>
              <a:rPr lang="en-US" u="sng" dirty="0">
                <a:cs typeface="Calibri Light" panose="020F0302020204030204" pitchFamily="34" charset="0"/>
                <a:hlinkClick r:id="rId3"/>
              </a:rPr>
              <a:t>DHS-COVID19Planning@alleghenycounty.us</a:t>
            </a:r>
            <a:endParaRPr lang="en-US" dirty="0">
              <a:cs typeface="Calibri Light" panose="020F0302020204030204" pitchFamily="34" charset="0"/>
            </a:endParaRPr>
          </a:p>
          <a:p>
            <a:r>
              <a:rPr lang="en-US" dirty="0">
                <a:cs typeface="Calibri Light" panose="020F0302020204030204" pitchFamily="34" charset="0"/>
              </a:rPr>
              <a:t>Process to submit Mental Health claims in Client Information Payment System (CIPS):</a:t>
            </a:r>
          </a:p>
          <a:p>
            <a:pPr lvl="1"/>
            <a:r>
              <a:rPr lang="en-US" dirty="0">
                <a:cs typeface="Calibri Light" panose="020F0302020204030204" pitchFamily="34" charset="0"/>
              </a:rPr>
              <a:t>Mental Health providers that batch their claims:  Please use place of service code: (28 – telehealth)</a:t>
            </a:r>
          </a:p>
          <a:p>
            <a:pPr lvl="1"/>
            <a:r>
              <a:rPr lang="en-US" dirty="0">
                <a:cs typeface="Calibri Light" panose="020F0302020204030204" pitchFamily="34" charset="0"/>
              </a:rPr>
              <a:t>Mental Health providers that manually enter claims in CIPS:  Use the drop down place of service: Telehealth</a:t>
            </a:r>
          </a:p>
          <a:p>
            <a:pPr marL="0" indent="0">
              <a:buNone/>
            </a:pPr>
            <a:r>
              <a:rPr lang="en-US" sz="2300" dirty="0">
                <a:cs typeface="Calibri Light" panose="020F0302020204030204" pitchFamily="34" charset="0"/>
              </a:rPr>
              <a:t>*The County will map the claims with the Place of Service code: (28/Telehealth) to the Centers of Medicare &amp; Medicaid Services Place of Service Code:  (02/Telehealth)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63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Updates – Unusual Incidents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Behavioral Health: Notifications of changes to operations </a:t>
            </a:r>
          </a:p>
          <a:p>
            <a:r>
              <a:rPr lang="en-US" dirty="0"/>
              <a:t>All MH and D&amp;A providers should be submitting Unusual Incident Reports for service closures </a:t>
            </a:r>
          </a:p>
          <a:p>
            <a:pPr lvl="0"/>
            <a:r>
              <a:rPr lang="en-US" dirty="0"/>
              <a:t>Providers are to submit under: Serious Nature/Other–Any interruption in service and/or closure of a program or other incident determined by the provider </a:t>
            </a:r>
          </a:p>
          <a:p>
            <a:pPr lvl="0"/>
            <a:r>
              <a:rPr lang="en-US" dirty="0"/>
              <a:t>Incident form will be modified to reflect the requirement for all providers to report illness of an individual during the COVID-19 crisis</a:t>
            </a:r>
          </a:p>
          <a:p>
            <a:pPr lvl="0"/>
            <a:r>
              <a:rPr lang="en-US" dirty="0"/>
              <a:t>Submit through the incident secure email: </a:t>
            </a:r>
            <a:r>
              <a:rPr lang="en-US" u="sng" dirty="0">
                <a:hlinkClick r:id="rId2"/>
              </a:rPr>
              <a:t>incidentreports@alleghenycounty.us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CRR or LTSR incidents are to be reported through EIM as a Site Level Incident</a:t>
            </a:r>
          </a:p>
          <a:p>
            <a:pPr lvl="0"/>
            <a:r>
              <a:rPr lang="en-US" dirty="0"/>
              <a:t>Providers are asked to submit other modifications, questions, concerns to </a:t>
            </a:r>
            <a:r>
              <a:rPr lang="en-US" u="sng" dirty="0">
                <a:hlinkClick r:id="rId3"/>
              </a:rPr>
              <a:t>DHS-COVID19Planning@alleghenycounty.us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06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Updates – Provider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Meeting to be scheduled for social rehabilitation providers</a:t>
            </a:r>
          </a:p>
          <a:p>
            <a:pPr lvl="1"/>
            <a:r>
              <a:rPr lang="en-US" dirty="0"/>
              <a:t>Agenda will include discuss/brainstorm with social rehabilitation providers ways to support individuals they service during this time</a:t>
            </a:r>
          </a:p>
          <a:p>
            <a:pPr lvl="0"/>
            <a:endParaRPr lang="en-US" sz="1200" dirty="0"/>
          </a:p>
          <a:p>
            <a:pPr lvl="0"/>
            <a:r>
              <a:rPr lang="en-US" dirty="0"/>
              <a:t>Residential provider work group has been scheduled </a:t>
            </a:r>
          </a:p>
          <a:p>
            <a:pPr lvl="1"/>
            <a:r>
              <a:rPr lang="en-US" dirty="0"/>
              <a:t>3/26/2020 at 1-2:30pm</a:t>
            </a:r>
          </a:p>
          <a:p>
            <a:pPr lvl="1"/>
            <a:r>
              <a:rPr lang="en-US" dirty="0"/>
              <a:t> Teams invitation went out for this meeting</a:t>
            </a:r>
          </a:p>
          <a:p>
            <a:pPr lvl="1"/>
            <a:r>
              <a:rPr lang="en-US" dirty="0"/>
              <a:t>Over 2 dozen respondents </a:t>
            </a:r>
          </a:p>
          <a:p>
            <a:pPr lvl="1"/>
            <a:r>
              <a:rPr lang="en-US" dirty="0"/>
              <a:t>Agenda will include check in with providers, share ideas and resources, and collect information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43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Updates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SAP services </a:t>
            </a:r>
          </a:p>
          <a:p>
            <a:pPr lvl="1"/>
            <a:r>
              <a:rPr lang="en-US" dirty="0"/>
              <a:t>County is meeting internally to provide additional guidance around provider questions on the provision </a:t>
            </a:r>
            <a:r>
              <a:rPr lang="en-US"/>
              <a:t>of these services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Residential Providers</a:t>
            </a:r>
          </a:p>
          <a:p>
            <a:pPr lvl="1"/>
            <a:r>
              <a:rPr lang="en-US" dirty="0"/>
              <a:t>County and Community Care are working on solutions to better support these providers, their staff, and the people they serve</a:t>
            </a:r>
          </a:p>
        </p:txBody>
      </p:sp>
    </p:spTree>
    <p:extLst>
      <p:ext uri="{BB962C8B-B14F-4D97-AF65-F5344CB8AC3E}">
        <p14:creationId xmlns:p14="http://schemas.microsoft.com/office/powerpoint/2010/main" val="206037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Updates -- PEMA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County has reached out to the OEC regarding the submission of the PEMA survey by 3:00 p.m. yesterday </a:t>
            </a:r>
          </a:p>
          <a:p>
            <a:pPr lvl="1"/>
            <a:r>
              <a:rPr lang="en-US" dirty="0"/>
              <a:t>Providers may still submit the survey but are encouraged to do so ASAP</a:t>
            </a:r>
          </a:p>
          <a:p>
            <a:pPr lvl="1"/>
            <a:r>
              <a:rPr lang="en-US" dirty="0"/>
              <a:t>Survey at: </a:t>
            </a:r>
            <a:r>
              <a:rPr lang="en-US" u="sng" dirty="0">
                <a:hlinkClick r:id="rId2"/>
              </a:rPr>
              <a:t>https://link.zixcentral.com/u/8c80ad5b/-P-TdrNu6hGPAnQBKXgf9A?u=https%3A%2F%2Farcg.is%2F1qDXiH</a:t>
            </a:r>
            <a:endParaRPr lang="en-US" dirty="0"/>
          </a:p>
          <a:p>
            <a:r>
              <a:rPr lang="en-US" dirty="0"/>
              <a:t>Other important PEMA deadlines: </a:t>
            </a:r>
          </a:p>
          <a:p>
            <a:pPr lvl="1"/>
            <a:r>
              <a:rPr lang="en-US" dirty="0"/>
              <a:t>January 20, 2020 is the start date and has no end date</a:t>
            </a:r>
          </a:p>
          <a:p>
            <a:pPr lvl="1"/>
            <a:r>
              <a:rPr lang="en-US" dirty="0"/>
              <a:t>Survey 123 was opened on March 20th and MUST be completed</a:t>
            </a:r>
          </a:p>
          <a:p>
            <a:pPr lvl="1"/>
            <a:r>
              <a:rPr lang="en-US" dirty="0"/>
              <a:t>Watch for notification of a Webinar. All Applicants should be on the webinar</a:t>
            </a:r>
          </a:p>
          <a:p>
            <a:pPr lvl="1"/>
            <a:r>
              <a:rPr lang="en-US" dirty="0"/>
              <a:t>April 13</a:t>
            </a:r>
            <a:r>
              <a:rPr lang="en-US" baseline="30000" dirty="0"/>
              <a:t>th</a:t>
            </a:r>
            <a:r>
              <a:rPr lang="en-US" dirty="0"/>
              <a:t> is the deadline to make an application request</a:t>
            </a:r>
          </a:p>
          <a:p>
            <a:pPr lvl="1"/>
            <a:r>
              <a:rPr lang="en-US" dirty="0"/>
              <a:t>Track all hours spent on COVID-19 even though overtime is the only eligibility permitted for reimbursement</a:t>
            </a:r>
          </a:p>
          <a:p>
            <a:pPr lvl="1"/>
            <a:r>
              <a:rPr lang="en-US" dirty="0"/>
              <a:t>Overtime/Comp Time – For overtime and comp time it must be shown on pay sheets and provide your comp time policy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20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Provider Questions &amp; Concerns</a:t>
            </a:r>
          </a:p>
        </p:txBody>
      </p:sp>
    </p:spTree>
    <p:extLst>
      <p:ext uri="{BB962C8B-B14F-4D97-AF65-F5344CB8AC3E}">
        <p14:creationId xmlns:p14="http://schemas.microsoft.com/office/powerpoint/2010/main" val="2429032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and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Contacts:</a:t>
            </a:r>
          </a:p>
          <a:p>
            <a:pPr lvl="1"/>
            <a:r>
              <a:rPr lang="en-US" dirty="0"/>
              <a:t>Provider questions for Allegheny County Department of Human Service  </a:t>
            </a:r>
            <a:r>
              <a:rPr lang="en-US" u="sng" dirty="0">
                <a:hlinkClick r:id="rId2"/>
              </a:rPr>
              <a:t>DHS-COVID19Planning@alleghenycounty.us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Use the subject field to indicate questions about CYF, Aging, BH, ID, Community Services, or DHS operations (e.g., contracting, payment)</a:t>
            </a:r>
          </a:p>
          <a:p>
            <a:endParaRPr lang="en-US" sz="1200" dirty="0"/>
          </a:p>
          <a:p>
            <a:r>
              <a:rPr lang="en-US" dirty="0"/>
              <a:t>Key DHS staff </a:t>
            </a:r>
          </a:p>
          <a:p>
            <a:pPr lvl="1"/>
            <a:r>
              <a:rPr lang="en-US" dirty="0"/>
              <a:t>Payment inquiries: Dan </a:t>
            </a:r>
            <a:r>
              <a:rPr lang="en-US" dirty="0" err="1"/>
              <a:t>Evancho</a:t>
            </a:r>
            <a:r>
              <a:rPr lang="en-US" dirty="0"/>
              <a:t> </a:t>
            </a:r>
            <a:r>
              <a:rPr lang="en-US" u="sng" dirty="0">
                <a:hlinkClick r:id="rId3"/>
              </a:rPr>
              <a:t>Dan.Evancho@alleghenycounty.us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Contract inquiries: Kathy Heinz </a:t>
            </a:r>
            <a:r>
              <a:rPr lang="en-US" u="sng" dirty="0">
                <a:hlinkClick r:id="rId4"/>
              </a:rPr>
              <a:t>Kathy.Heinz@alleghenycounty.us</a:t>
            </a:r>
            <a:r>
              <a:rPr lang="en-US" dirty="0"/>
              <a:t> and Laura Brigido </a:t>
            </a:r>
            <a:r>
              <a:rPr lang="en-US" u="sng" dirty="0">
                <a:hlinkClick r:id="rId5"/>
              </a:rPr>
              <a:t>Laura.Brigido@alleghenycounty.us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704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and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United Way 2-1-1</a:t>
            </a:r>
          </a:p>
          <a:p>
            <a:pPr lvl="1"/>
            <a:r>
              <a:rPr lang="en-US" dirty="0"/>
              <a:t>For basic needs assistance or generalCOVID-19 inquiries call the 24/7 COVID19Hotline at 1-888-856-2774. Language services are available. </a:t>
            </a:r>
            <a:endParaRPr lang="en-US" sz="1200" dirty="0"/>
          </a:p>
          <a:p>
            <a:r>
              <a:rPr lang="en-US" dirty="0"/>
              <a:t>Provider questions for Allegheny County Health Department: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https://www.alleghenycounty.us/healthdepartment/index.aspx</a:t>
            </a:r>
            <a:endParaRPr lang="en-US" dirty="0"/>
          </a:p>
          <a:p>
            <a:endParaRPr lang="en-US" dirty="0"/>
          </a:p>
          <a:p>
            <a:r>
              <a:rPr lang="en-US" dirty="0"/>
              <a:t>DHS COVID-19 website:  </a:t>
            </a:r>
          </a:p>
          <a:p>
            <a:pPr marL="282575" indent="-52388">
              <a:buNone/>
            </a:pPr>
            <a:r>
              <a:rPr lang="en-US" dirty="0">
                <a:hlinkClick r:id="rId3"/>
              </a:rPr>
              <a:t>https://dhstraumaresourcelibrary.alleghenycounty.us/covid-19-information-for-dhs-providers/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61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and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Contact info:</a:t>
            </a:r>
          </a:p>
          <a:p>
            <a:pPr lvl="1"/>
            <a:r>
              <a:rPr lang="en-US" u="sng" dirty="0">
                <a:hlinkClick r:id="rId2"/>
              </a:rPr>
              <a:t>CCBHsigncontract@ccbh.com</a:t>
            </a:r>
            <a:r>
              <a:rPr lang="en-US" dirty="0"/>
              <a:t> email box will be used to process documents related to this Bridge Payment.   </a:t>
            </a:r>
          </a:p>
          <a:p>
            <a:pPr lvl="1"/>
            <a:r>
              <a:rPr lang="en-US" dirty="0"/>
              <a:t>Information may also be faxed to 866-534-9759.</a:t>
            </a:r>
          </a:p>
          <a:p>
            <a:pPr lvl="0"/>
            <a:r>
              <a:rPr lang="en-US" dirty="0"/>
              <a:t>Review of Provider Alerts </a:t>
            </a:r>
          </a:p>
          <a:p>
            <a:pPr lvl="1"/>
            <a:r>
              <a:rPr lang="en-US" dirty="0"/>
              <a:t>#4 (Telehealth with instructions for submission)</a:t>
            </a:r>
          </a:p>
          <a:p>
            <a:pPr lvl="1"/>
            <a:r>
              <a:rPr lang="en-US" dirty="0"/>
              <a:t>#5 (Clinical/CM and Quality changes and e-submission of info)</a:t>
            </a:r>
          </a:p>
          <a:p>
            <a:pPr lvl="1"/>
            <a:r>
              <a:rPr lang="en-US" dirty="0"/>
              <a:t>#6 (e-submissions of all credentialing other info to Network)</a:t>
            </a:r>
          </a:p>
          <a:p>
            <a:pPr lvl="0"/>
            <a:r>
              <a:rPr lang="en-US" dirty="0"/>
              <a:t>Review of updates to Provider Website – FAQ section, provider treatment resources and other reference/resource materials from DHS, DOH, DDAP, </a:t>
            </a:r>
            <a:r>
              <a:rPr lang="en-US" dirty="0" err="1"/>
              <a:t>etc</a:t>
            </a:r>
            <a:r>
              <a:rPr lang="en-US" dirty="0"/>
              <a:t>:  </a:t>
            </a:r>
            <a:r>
              <a:rPr lang="en-US" dirty="0">
                <a:hlinkClick r:id="rId3"/>
              </a:rPr>
              <a:t>www.ccbh.com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84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BH Provider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Next call: </a:t>
            </a:r>
          </a:p>
          <a:p>
            <a:pPr marL="0" indent="0">
              <a:buNone/>
            </a:pPr>
            <a:endParaRPr lang="en-US" sz="1200" dirty="0"/>
          </a:p>
          <a:p>
            <a:pPr lvl="1"/>
            <a:r>
              <a:rPr lang="en-US" sz="2800" dirty="0"/>
              <a:t>April 2, 2020 </a:t>
            </a:r>
          </a:p>
          <a:p>
            <a:pPr lvl="1"/>
            <a:r>
              <a:rPr lang="en-US" sz="2800" dirty="0"/>
              <a:t>10-11am</a:t>
            </a:r>
          </a:p>
          <a:p>
            <a:pPr lvl="1"/>
            <a:r>
              <a:rPr lang="en-US" sz="2800" dirty="0"/>
              <a:t>Invite coming soon</a:t>
            </a:r>
          </a:p>
        </p:txBody>
      </p:sp>
    </p:spTree>
    <p:extLst>
      <p:ext uri="{BB962C8B-B14F-4D97-AF65-F5344CB8AC3E}">
        <p14:creationId xmlns:p14="http://schemas.microsoft.com/office/powerpoint/2010/main" val="184776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>
            <a:extLst>
              <a:ext uri="{FF2B5EF4-FFF2-40B4-BE49-F238E27FC236}">
                <a16:creationId xmlns:a16="http://schemas.microsoft.com/office/drawing/2014/main" id="{B6B27B1D-B5CD-4989-AE1B-9D9B7819D6D5}"/>
              </a:ext>
            </a:extLst>
          </p:cNvPr>
          <p:cNvSpPr/>
          <p:nvPr/>
        </p:nvSpPr>
        <p:spPr>
          <a:xfrm>
            <a:off x="0" y="0"/>
            <a:ext cx="12192000" cy="6711193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4F1D0F-1F94-47B9-A4E3-5E1FD4249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F042-FDFD-47FF-ADB5-CBF12A5FF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10543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romanUcPeriod"/>
            </a:pPr>
            <a:r>
              <a:rPr lang="en-US" sz="2400" dirty="0"/>
              <a:t>Opening Remarks</a:t>
            </a:r>
          </a:p>
          <a:p>
            <a:pPr marL="514350" indent="-514350">
              <a:lnSpc>
                <a:spcPct val="150000"/>
              </a:lnSpc>
              <a:buAutoNum type="romanUcPeriod"/>
            </a:pPr>
            <a:r>
              <a:rPr lang="en-US" sz="2400" dirty="0"/>
              <a:t>Community Care Alternative Payment Arrangement</a:t>
            </a:r>
          </a:p>
          <a:p>
            <a:pPr marL="514350" indent="-514350">
              <a:lnSpc>
                <a:spcPct val="150000"/>
              </a:lnSpc>
              <a:buAutoNum type="romanUcPeriod"/>
            </a:pPr>
            <a:r>
              <a:rPr lang="en-US" sz="2400" dirty="0"/>
              <a:t>COVID-19 Related Updates</a:t>
            </a:r>
          </a:p>
          <a:p>
            <a:pPr marL="514350" indent="-514350">
              <a:lnSpc>
                <a:spcPct val="150000"/>
              </a:lnSpc>
              <a:buAutoNum type="romanUcPeriod"/>
            </a:pPr>
            <a:r>
              <a:rPr lang="en-US" sz="2400" dirty="0"/>
              <a:t>Provider Questions &amp; Concerns</a:t>
            </a:r>
          </a:p>
          <a:p>
            <a:pPr marL="514350" indent="-514350">
              <a:lnSpc>
                <a:spcPct val="150000"/>
              </a:lnSpc>
              <a:buAutoNum type="romanUcPeriod"/>
            </a:pPr>
            <a:r>
              <a:rPr lang="en-US" sz="2400" dirty="0"/>
              <a:t>Links and Resources</a:t>
            </a:r>
          </a:p>
          <a:p>
            <a:pPr marL="514350" indent="-514350">
              <a:lnSpc>
                <a:spcPct val="150000"/>
              </a:lnSpc>
              <a:buAutoNum type="romanUcPeriod"/>
            </a:pPr>
            <a:r>
              <a:rPr lang="en-US" sz="2400" dirty="0"/>
              <a:t>Next Call:  April 2, 2020 10-11am 	</a:t>
            </a:r>
          </a:p>
        </p:txBody>
      </p:sp>
    </p:spTree>
    <p:extLst>
      <p:ext uri="{BB962C8B-B14F-4D97-AF65-F5344CB8AC3E}">
        <p14:creationId xmlns:p14="http://schemas.microsoft.com/office/powerpoint/2010/main" val="1259880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>
            <a:extLst>
              <a:ext uri="{FF2B5EF4-FFF2-40B4-BE49-F238E27FC236}">
                <a16:creationId xmlns:a16="http://schemas.microsoft.com/office/drawing/2014/main" id="{B6B27B1D-B5CD-4989-AE1B-9D9B7819D6D5}"/>
              </a:ext>
            </a:extLst>
          </p:cNvPr>
          <p:cNvSpPr/>
          <p:nvPr/>
        </p:nvSpPr>
        <p:spPr>
          <a:xfrm>
            <a:off x="0" y="0"/>
            <a:ext cx="12192000" cy="6711193"/>
          </a:xfrm>
          <a:prstGeom prst="rt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4F1D0F-1F94-47B9-A4E3-5E1FD4249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Care </a:t>
            </a:r>
            <a:br>
              <a:rPr lang="en-US" dirty="0"/>
            </a:br>
            <a:r>
              <a:rPr lang="en-US" dirty="0"/>
              <a:t>Alternative Payment Arrangement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F042-FDFD-47FF-ADB5-CBF12A5FF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pPr lvl="0"/>
            <a:r>
              <a:rPr lang="en-US" dirty="0"/>
              <a:t>Behavioral health services are essential health services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Community Care and its partners are committed to supporting providers to operate and meet the needs of </a:t>
            </a:r>
            <a:r>
              <a:rPr lang="en-US" dirty="0" err="1"/>
              <a:t>HealthChoices</a:t>
            </a:r>
            <a:r>
              <a:rPr lang="en-US" dirty="0"/>
              <a:t> members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782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Payment Arrangement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Alternative Payment Arrangement (APA) developed and approved by OMHSAS</a:t>
            </a:r>
          </a:p>
          <a:p>
            <a:pPr>
              <a:lnSpc>
                <a:spcPct val="100000"/>
              </a:lnSpc>
            </a:pPr>
            <a:endParaRPr lang="en-US" sz="1200" dirty="0"/>
          </a:p>
          <a:p>
            <a:pPr lvl="1">
              <a:lnSpc>
                <a:spcPct val="100000"/>
              </a:lnSpc>
            </a:pPr>
            <a:r>
              <a:rPr lang="en-US" dirty="0"/>
              <a:t>Bridge payments equal to 75% of provider monthly historical paid claims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Allow providers to keep workforce employed to continue to provide services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First bridge payments – for dates of service March 15-April 15, 2020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Will continue monthly through June, with potential extension if needed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Providers should also continue to submit claims for payment for all services rendered to </a:t>
            </a:r>
            <a:r>
              <a:rPr lang="en-US" dirty="0" err="1"/>
              <a:t>HealthChoices</a:t>
            </a:r>
            <a:r>
              <a:rPr lang="en-US" dirty="0"/>
              <a:t> members 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Payments will be reconciled in the future – up to 103% of historical</a:t>
            </a:r>
          </a:p>
          <a:p>
            <a:pPr lvl="2"/>
            <a:r>
              <a:rPr lang="en-US" dirty="0"/>
              <a:t>Use same codes/modifiers per fee schedules and mark place of service field with ‘02’ for telehealth services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20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Payment Arrangement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LOCs involved in first arrangement:</a:t>
            </a:r>
          </a:p>
          <a:p>
            <a:pPr lvl="1"/>
            <a:r>
              <a:rPr lang="en-US" dirty="0"/>
              <a:t>All OPMH (including PHP)</a:t>
            </a:r>
          </a:p>
          <a:p>
            <a:pPr lvl="1"/>
            <a:r>
              <a:rPr lang="en-US" dirty="0"/>
              <a:t>OPDA (including Methadone, IOP, PHP) </a:t>
            </a:r>
          </a:p>
          <a:p>
            <a:pPr lvl="1"/>
            <a:r>
              <a:rPr lang="en-US" dirty="0"/>
              <a:t>Blended Service Coordination </a:t>
            </a:r>
          </a:p>
          <a:p>
            <a:pPr lvl="1"/>
            <a:r>
              <a:rPr lang="en-US" dirty="0"/>
              <a:t>CRS and CPS </a:t>
            </a:r>
          </a:p>
          <a:p>
            <a:pPr lvl="1"/>
            <a:r>
              <a:rPr lang="en-US" dirty="0"/>
              <a:t>Crisis Services </a:t>
            </a:r>
          </a:p>
          <a:p>
            <a:pPr lvl="1"/>
            <a:r>
              <a:rPr lang="en-US" dirty="0"/>
              <a:t>FBMH </a:t>
            </a:r>
          </a:p>
          <a:p>
            <a:pPr lvl="1"/>
            <a:r>
              <a:rPr lang="en-US" dirty="0"/>
              <a:t>BHRS</a:t>
            </a:r>
          </a:p>
          <a:p>
            <a:pPr lvl="1"/>
            <a:r>
              <a:rPr lang="en-US" dirty="0"/>
              <a:t>Psych Rehab </a:t>
            </a:r>
          </a:p>
          <a:p>
            <a:pPr lvl="1"/>
            <a:r>
              <a:rPr lang="en-US" dirty="0"/>
              <a:t>Most Supplemental Services (DDTT, CTT,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41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Payment Arrangement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LOCs not included:</a:t>
            </a:r>
          </a:p>
          <a:p>
            <a:endParaRPr lang="en-US" sz="1200" dirty="0"/>
          </a:p>
          <a:p>
            <a:pPr lvl="1"/>
            <a:r>
              <a:rPr lang="en-US" dirty="0"/>
              <a:t>Services under an existing APA (CSBBH, Crisis APAs, CRR HH/IRT, etc.) </a:t>
            </a:r>
          </a:p>
          <a:p>
            <a:pPr lvl="1"/>
            <a:r>
              <a:rPr lang="en-US" dirty="0"/>
              <a:t>FQHCs</a:t>
            </a:r>
          </a:p>
          <a:p>
            <a:pPr lvl="1"/>
            <a:r>
              <a:rPr lang="en-US" dirty="0"/>
              <a:t>ICWC</a:t>
            </a:r>
          </a:p>
          <a:p>
            <a:pPr lvl="1"/>
            <a:r>
              <a:rPr lang="en-US" dirty="0"/>
              <a:t>IP, NH SUD residential, RTF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0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Payment Arrangement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Provider responsibilities:</a:t>
            </a:r>
          </a:p>
          <a:p>
            <a:pPr lvl="0"/>
            <a:endParaRPr lang="en-US" sz="1200" dirty="0"/>
          </a:p>
          <a:p>
            <a:pPr lvl="1"/>
            <a:r>
              <a:rPr lang="en-US" dirty="0"/>
              <a:t>Submit copy of Telehealth Attestation to OMHSAS and Community Care</a:t>
            </a:r>
          </a:p>
          <a:p>
            <a:pPr lvl="1"/>
            <a:r>
              <a:rPr lang="en-US" dirty="0"/>
              <a:t>Workforce retention to continue to provide services to </a:t>
            </a:r>
            <a:r>
              <a:rPr lang="en-US" dirty="0" err="1"/>
              <a:t>HealthChoices</a:t>
            </a:r>
            <a:r>
              <a:rPr lang="en-US" dirty="0"/>
              <a:t> members </a:t>
            </a:r>
          </a:p>
          <a:p>
            <a:pPr lvl="1"/>
            <a:r>
              <a:rPr lang="en-US" dirty="0"/>
              <a:t>Submit brief survey with info re: program operations by LOC and location; update as needed</a:t>
            </a:r>
          </a:p>
          <a:p>
            <a:pPr lvl="1"/>
            <a:r>
              <a:rPr lang="en-US" dirty="0"/>
              <a:t>Share information with Community Care – any significant operational changes, reductions in staffing, program closures,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67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Updates – Program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OBH Guidance on Changes to Providers Program Operations:</a:t>
            </a:r>
          </a:p>
          <a:p>
            <a:pPr lvl="1"/>
            <a:r>
              <a:rPr lang="en-US" dirty="0"/>
              <a:t>Continue to enter any program operations and or staffing changes to the </a:t>
            </a:r>
            <a:r>
              <a:rPr lang="en-US" u="sng" dirty="0">
                <a:hlinkClick r:id="rId2"/>
              </a:rPr>
              <a:t>DHS-COVID19Planning@alleghenycounty.us</a:t>
            </a:r>
            <a:r>
              <a:rPr lang="en-US" dirty="0"/>
              <a:t> email box.</a:t>
            </a:r>
          </a:p>
          <a:p>
            <a:pPr lvl="1"/>
            <a:r>
              <a:rPr lang="en-US" dirty="0"/>
              <a:t>Continue to submit questions to the box as well  </a:t>
            </a:r>
          </a:p>
          <a:p>
            <a:pPr lvl="2"/>
            <a:r>
              <a:rPr lang="en-US" dirty="0"/>
              <a:t>It is checked frequently and emails are forwarded to appropriate staff for response </a:t>
            </a:r>
          </a:p>
          <a:p>
            <a:pPr lvl="1"/>
            <a:r>
              <a:rPr lang="en-US" dirty="0"/>
              <a:t>Continue to follow the best practice guidelines of the CDC and AC Health Department when it comes to the protection of staff and clients</a:t>
            </a:r>
          </a:p>
          <a:p>
            <a:pPr lvl="1"/>
            <a:r>
              <a:rPr lang="en-US" dirty="0"/>
              <a:t>While the County asks to be notified of any changes, providers are NOT required to receive permission or approval to implement continuity of operations plan.  </a:t>
            </a:r>
          </a:p>
          <a:p>
            <a:pPr lvl="2"/>
            <a:r>
              <a:rPr lang="en-US" dirty="0"/>
              <a:t>County will track them and make requests of the State if and where regulatory relief or other waivers may be required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93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Updates -- ACJ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Allegheny County Jail (ACJ) Updates:</a:t>
            </a:r>
          </a:p>
          <a:p>
            <a:endParaRPr lang="en-US" sz="1200" dirty="0"/>
          </a:p>
          <a:p>
            <a:pPr lvl="1"/>
            <a:r>
              <a:rPr lang="en-US" dirty="0"/>
              <a:t>ACJ is completing a medical screening for temperature/symptoms and documenting it on a COVID-19 Transfer/Release Screening form prior to release</a:t>
            </a:r>
          </a:p>
          <a:p>
            <a:pPr lvl="2"/>
            <a:r>
              <a:rPr lang="en-US" dirty="0"/>
              <a:t>If an individual is being released from jail to a provider, this information should be available </a:t>
            </a:r>
          </a:p>
          <a:p>
            <a:pPr lvl="2"/>
            <a:endParaRPr lang="en-US" sz="1200" dirty="0"/>
          </a:p>
          <a:p>
            <a:pPr lvl="1"/>
            <a:r>
              <a:rPr lang="en-US" dirty="0"/>
              <a:t>DHS is working in collaboration with the courts and Public Defenders office to identify individuals who may be released soon so that providers can be notified</a:t>
            </a:r>
          </a:p>
        </p:txBody>
      </p:sp>
    </p:spTree>
    <p:extLst>
      <p:ext uri="{BB962C8B-B14F-4D97-AF65-F5344CB8AC3E}">
        <p14:creationId xmlns:p14="http://schemas.microsoft.com/office/powerpoint/2010/main" val="88988816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niorStaff_March2020" id="{9E86CD38-8728-45AB-8E80-DF9514792F1A}" vid="{85070B3A-A6AC-47C7-9449-6245682E323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DE5EC54900A147AE8AC7C45585A529" ma:contentTypeVersion="10" ma:contentTypeDescription="Create a new document." ma:contentTypeScope="" ma:versionID="bed1ac69a86b0f79587580504123fe48">
  <xsd:schema xmlns:xsd="http://www.w3.org/2001/XMLSchema" xmlns:xs="http://www.w3.org/2001/XMLSchema" xmlns:p="http://schemas.microsoft.com/office/2006/metadata/properties" xmlns:ns3="0fe61d3e-eb6b-498e-9805-d78c86042597" xmlns:ns4="d7dba21d-4237-4bea-880a-cbafd581a68e" targetNamespace="http://schemas.microsoft.com/office/2006/metadata/properties" ma:root="true" ma:fieldsID="c34e544a87b33e081bc671a96c1de57e" ns3:_="" ns4:_="">
    <xsd:import namespace="0fe61d3e-eb6b-498e-9805-d78c86042597"/>
    <xsd:import namespace="d7dba21d-4237-4bea-880a-cbafd581a68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e61d3e-eb6b-498e-9805-d78c8604259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dba21d-4237-4bea-880a-cbafd581a6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AA5678-1A59-48E0-80CE-7498988014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e61d3e-eb6b-498e-9805-d78c86042597"/>
    <ds:schemaRef ds:uri="d7dba21d-4237-4bea-880a-cbafd581a6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F6F38B-64C9-492B-9C6E-E5ADC61293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88122B-29ED-4ECD-B754-A835E7E80920}">
  <ds:schemaRefs>
    <ds:schemaRef ds:uri="http://purl.org/dc/elements/1.1/"/>
    <ds:schemaRef ds:uri="d7dba21d-4237-4bea-880a-cbafd581a68e"/>
    <ds:schemaRef ds:uri="http://purl.org/dc/terms/"/>
    <ds:schemaRef ds:uri="0fe61d3e-eb6b-498e-9805-d78c86042597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1347</Words>
  <Application>Microsoft Office PowerPoint</Application>
  <PresentationFormat>Widescreen</PresentationFormat>
  <Paragraphs>141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1_Office Theme</vt:lpstr>
      <vt:lpstr>Behavioral Health Provider Call </vt:lpstr>
      <vt:lpstr>Agenda</vt:lpstr>
      <vt:lpstr>Community Care  Alternative Payment Arrangement</vt:lpstr>
      <vt:lpstr>Alternative Payment Arrangement</vt:lpstr>
      <vt:lpstr>Alternative Payment Arrangement</vt:lpstr>
      <vt:lpstr>Alternative Payment Arrangement</vt:lpstr>
      <vt:lpstr>Alternative Payment Arrangement</vt:lpstr>
      <vt:lpstr>COVID-19 Updates – Program Changes</vt:lpstr>
      <vt:lpstr>COVID-19 Updates -- ACJ</vt:lpstr>
      <vt:lpstr>COVID-19 Updates – County Telehealth Billing</vt:lpstr>
      <vt:lpstr>COVID-19 Updates – Unusual Incidents</vt:lpstr>
      <vt:lpstr>COVID-19 Updates – Provider Meetings</vt:lpstr>
      <vt:lpstr>COVID-19 Updates </vt:lpstr>
      <vt:lpstr>COVID-19 Updates -- PEMA</vt:lpstr>
      <vt:lpstr>Provider Questions &amp; Concerns</vt:lpstr>
      <vt:lpstr>Links and Resources</vt:lpstr>
      <vt:lpstr>Links and Resources</vt:lpstr>
      <vt:lpstr>Links and Resources</vt:lpstr>
      <vt:lpstr>BH Provider Calls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initiatives for information sharing and engagement</dc:title>
  <dc:creator>Matsook, Christina</dc:creator>
  <cp:lastModifiedBy>Matsook, Christina</cp:lastModifiedBy>
  <cp:revision>33</cp:revision>
  <dcterms:created xsi:type="dcterms:W3CDTF">2020-03-06T20:44:13Z</dcterms:created>
  <dcterms:modified xsi:type="dcterms:W3CDTF">2020-03-26T15:44:22Z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0x010100D5DE5EC54900A147AE8AC7C45585A529</vt:lpwstr>
  </property>
</Properties>
</file>